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80875" autoAdjust="0"/>
  </p:normalViewPr>
  <p:slideViewPr>
    <p:cSldViewPr snapToGrid="0" showGuides="1">
      <p:cViewPr varScale="1">
        <p:scale>
          <a:sx n="94" d="100"/>
          <a:sy n="94" d="100"/>
        </p:scale>
        <p:origin x="1061" y="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64AC19-4825-4B27-87E4-955161CCB086}" type="datetimeFigureOut">
              <a:rPr lang="en-US" smtClean="0"/>
              <a:t>4/24/2018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808B21-6FD7-450F-B5FB-F1EE1C5AF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906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08B21-6FD7-450F-B5FB-F1EE1C5AF4E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295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err="1"/>
              <a:t>Radin</a:t>
            </a:r>
            <a:r>
              <a:rPr lang="en-US" baseline="0" dirty="0"/>
              <a:t> and Nelson argued that </a:t>
            </a:r>
            <a:r>
              <a:rPr lang="en-US" baseline="0" dirty="0" err="1"/>
              <a:t>f</a:t>
            </a:r>
            <a:r>
              <a:rPr lang="en-US" dirty="0" err="1"/>
              <a:t>f</a:t>
            </a:r>
            <a:r>
              <a:rPr lang="en-US" dirty="0"/>
              <a:t> the mind influences each die in approximately the same way, then our ability to detect that PK effect ought to improve as we toss more dice at once.</a:t>
            </a:r>
          </a:p>
          <a:p>
            <a:endParaRPr lang="en-US" dirty="0"/>
          </a:p>
          <a:p>
            <a:r>
              <a:rPr lang="en-US" dirty="0"/>
              <a:t>So,</a:t>
            </a:r>
            <a:r>
              <a:rPr lang="en-US" baseline="0" dirty="0"/>
              <a:t> if I were a rather psychokinetic person, then the effect size of my psychokinesis would increase as the amount of dice increases. </a:t>
            </a:r>
          </a:p>
          <a:p>
            <a:endParaRPr lang="en-US" baseline="0" dirty="0"/>
          </a:p>
          <a:p>
            <a:r>
              <a:rPr lang="en-US" baseline="0" dirty="0"/>
              <a:t>Would I be able to test this behavior on a computer?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08B21-6FD7-450F-B5FB-F1EE1C5AF4E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181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Because if I could</a:t>
            </a:r>
            <a:r>
              <a:rPr lang="en-US" baseline="0" dirty="0"/>
              <a:t> test this behavior on a computer, then I would have more tools understand psychokinesis to a finer degree. Specifically, I would be able to see how psychokinesis may or may not effect large quantities of data</a:t>
            </a:r>
          </a:p>
          <a:p>
            <a:endParaRPr lang="en-US" baseline="0" dirty="0"/>
          </a:p>
          <a:p>
            <a:r>
              <a:rPr lang="en-US" baseline="0" dirty="0"/>
              <a:t>There was a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08B21-6FD7-450F-B5FB-F1EE1C5AF4E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293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have been a few past trials which</a:t>
            </a:r>
            <a:r>
              <a:rPr lang="en-US" baseline="0" dirty="0"/>
              <a:t> have also focused on what I’m interested on.</a:t>
            </a:r>
          </a:p>
          <a:p>
            <a:endParaRPr lang="en-US" baseline="0" dirty="0"/>
          </a:p>
          <a:p>
            <a:r>
              <a:rPr lang="en-US" baseline="0" dirty="0"/>
              <a:t>First off was </a:t>
            </a:r>
            <a:r>
              <a:rPr lang="en-US" baseline="0" dirty="0" err="1"/>
              <a:t>Radin</a:t>
            </a:r>
            <a:r>
              <a:rPr lang="en-US" baseline="0" dirty="0"/>
              <a:t> and Nelson’s extensive meta-analysis, which attempted to study the effect I was mentioning earlier. </a:t>
            </a:r>
          </a:p>
          <a:p>
            <a:r>
              <a:rPr lang="en-US" baseline="0" dirty="0"/>
              <a:t>Their data suggested that mind directly influenced matter.</a:t>
            </a:r>
          </a:p>
          <a:p>
            <a:endParaRPr lang="en-US" baseline="0" dirty="0"/>
          </a:p>
          <a:p>
            <a:r>
              <a:rPr lang="en-US" baseline="0" dirty="0"/>
              <a:t>Later on in the same paper, </a:t>
            </a:r>
            <a:r>
              <a:rPr lang="en-US" baseline="0" dirty="0" err="1"/>
              <a:t>Radin</a:t>
            </a:r>
            <a:r>
              <a:rPr lang="en-US" baseline="0" dirty="0"/>
              <a:t> and Nelson continue to study this phenomenon, but on the computer instead of with dice this time. </a:t>
            </a:r>
          </a:p>
          <a:p>
            <a:r>
              <a:rPr lang="en-US" baseline="0" dirty="0"/>
              <a:t>To me, it seems as though the effect somewhat translated over to RNGs instead of matter itself.</a:t>
            </a:r>
          </a:p>
          <a:p>
            <a:endParaRPr lang="en-US" baseline="0" dirty="0"/>
          </a:p>
          <a:p>
            <a:r>
              <a:rPr lang="en-US" baseline="0" dirty="0"/>
              <a:t>When I saw that the effect could maybe manifest in computer testing, I knew I had the green light to make my own program which tested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08B21-6FD7-450F-B5FB-F1EE1C5AF4E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1504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Furthermore, this</a:t>
            </a:r>
            <a:r>
              <a:rPr lang="en-US" baseline="0" dirty="0"/>
              <a:t> thing called the</a:t>
            </a:r>
            <a:r>
              <a:rPr lang="en-US" dirty="0"/>
              <a:t> </a:t>
            </a:r>
            <a:r>
              <a:rPr lang="en-US" dirty="0" err="1"/>
              <a:t>MegaREG</a:t>
            </a:r>
            <a:r>
              <a:rPr lang="en-US" baseline="0" dirty="0"/>
              <a:t> experiment gave me even more confidence.</a:t>
            </a:r>
          </a:p>
          <a:p>
            <a:endParaRPr lang="en-US" baseline="0" dirty="0"/>
          </a:p>
          <a:p>
            <a:r>
              <a:rPr lang="en-US" dirty="0"/>
              <a:t>These guys really</a:t>
            </a:r>
            <a:r>
              <a:rPr lang="en-US" baseline="0" dirty="0"/>
              <a:t> drove home the connection between “dice per roll” and “bits per trial”. </a:t>
            </a:r>
          </a:p>
          <a:p>
            <a:r>
              <a:rPr lang="en-US" baseline="0" dirty="0"/>
              <a:t>The two are very synonymous.</a:t>
            </a:r>
          </a:p>
          <a:p>
            <a:endParaRPr lang="en-US" baseline="0" dirty="0"/>
          </a:p>
          <a:p>
            <a:r>
              <a:rPr lang="en-US" baseline="0" dirty="0"/>
              <a:t>So although it may be true that mind directly influences matter by volume, mind may also directly influence RNG by volume.</a:t>
            </a:r>
          </a:p>
          <a:p>
            <a:endParaRPr lang="en-US" baseline="0" dirty="0"/>
          </a:p>
          <a:p>
            <a:r>
              <a:rPr lang="en-US" baseline="0" dirty="0"/>
              <a:t>However, interestingly enough, when these guys went full “</a:t>
            </a:r>
            <a:r>
              <a:rPr lang="en-US" baseline="0" dirty="0" err="1"/>
              <a:t>megamega</a:t>
            </a:r>
            <a:r>
              <a:rPr lang="en-US" baseline="0" dirty="0"/>
              <a:t> REG”, they actually found a reversal of the psi effect, which led to some pretty inconclusive results.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08B21-6FD7-450F-B5FB-F1EE1C5AF4E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4363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what I wanted to do was compare</a:t>
            </a:r>
            <a:r>
              <a:rPr lang="en-US" baseline="0" dirty="0"/>
              <a:t> two huge sets of data.</a:t>
            </a:r>
          </a:p>
          <a:p>
            <a:endParaRPr lang="en-US" baseline="0" dirty="0"/>
          </a:p>
          <a:p>
            <a:r>
              <a:rPr lang="en-US" baseline="0" dirty="0"/>
              <a:t>One set would be the results of “psi-influenced” random numbers, and the other set would be my control, AKA, just a bunch of random numbers that I told the computer to get.</a:t>
            </a:r>
          </a:p>
          <a:p>
            <a:endParaRPr lang="en-US" baseline="0" dirty="0"/>
          </a:p>
          <a:p>
            <a:r>
              <a:rPr lang="en-US" baseline="0" dirty="0"/>
              <a:t>I would then cross-reference these two datasets to look for any differences. </a:t>
            </a:r>
          </a:p>
          <a:p>
            <a:endParaRPr lang="en-US" baseline="0" dirty="0"/>
          </a:p>
          <a:p>
            <a:r>
              <a:rPr lang="en-US" baseline="0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08B21-6FD7-450F-B5FB-F1EE1C5AF4E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7438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let</a:t>
            </a:r>
            <a:r>
              <a:rPr lang="en-US" baseline="0" dirty="0"/>
              <a:t> me show you exactly how I gathered that data from the participants…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08B21-6FD7-450F-B5FB-F1EE1C5AF4E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6742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808B21-6FD7-450F-B5FB-F1EE1C5AF4E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742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p:transition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ransition>
    <p:pull/>
  </p:transition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91431-B9F7-4D59-BC35-B1F3F8CCC5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Psychokinesis &amp; </a:t>
            </a:r>
            <a:r>
              <a:rPr lang="en-US" dirty="0">
                <a:solidFill>
                  <a:srgbClr val="33FBF6"/>
                </a:solidFill>
              </a:rPr>
              <a:t>color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4BE486-F200-4E73-A147-3E14419DA64F}"/>
              </a:ext>
            </a:extLst>
          </p:cNvPr>
          <p:cNvSpPr txBox="1"/>
          <p:nvPr/>
        </p:nvSpPr>
        <p:spPr>
          <a:xfrm>
            <a:off x="1371600" y="3531519"/>
            <a:ext cx="258387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Jacob Fiola</a:t>
            </a:r>
          </a:p>
          <a:p>
            <a:r>
              <a:rPr lang="en-US" sz="1600" dirty="0"/>
              <a:t>ECEN 3070</a:t>
            </a:r>
          </a:p>
          <a:p>
            <a:r>
              <a:rPr lang="en-US" sz="1600" dirty="0"/>
              <a:t>Edges of Science</a:t>
            </a:r>
          </a:p>
        </p:txBody>
      </p:sp>
    </p:spTree>
    <p:extLst>
      <p:ext uri="{BB962C8B-B14F-4D97-AF65-F5344CB8AC3E}">
        <p14:creationId xmlns:p14="http://schemas.microsoft.com/office/powerpoint/2010/main" val="3857704396"/>
      </p:ext>
    </p:extLst>
  </p:cSld>
  <p:clrMapOvr>
    <a:masterClrMapping/>
  </p:clrMapOvr>
  <p:transition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0700" y="2135972"/>
            <a:ext cx="8610600" cy="1293028"/>
          </a:xfrm>
        </p:spPr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359717661"/>
      </p:ext>
    </p:extLst>
  </p:cSld>
  <p:clrMapOvr>
    <a:masterClrMapping/>
  </p:clrMapOvr>
  <p:transition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0FBAE-DE5A-4F81-BC51-C870BAFA5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6355" y="422213"/>
            <a:ext cx="8610600" cy="1293028"/>
          </a:xfrm>
        </p:spPr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99910-EB4C-4FC8-9947-BD4CDFE31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67" y="2033226"/>
            <a:ext cx="10820400" cy="4024125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103591-0217-4580-9287-F48D4B295E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375" b="92125" l="10000" r="90000">
                        <a14:foregroundMark x1="52875" y1="92125" x2="52875" y2="92125"/>
                        <a14:foregroundMark x1="45750" y1="9375" x2="45750" y2="937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28640" y="6209210"/>
            <a:ext cx="415027" cy="4150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E7AD8E-AC2A-4BB2-A14A-7F2766410E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1049" y="4480361"/>
            <a:ext cx="1326200" cy="1326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7F0343-2E08-4042-84CE-9BD792A94B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4047181">
            <a:off x="5884022" y="3684019"/>
            <a:ext cx="808474" cy="8084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A1C73E2-D980-4F61-A38A-4A082E200D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5078" y="2938808"/>
            <a:ext cx="1010767" cy="10107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9A07961-6BDF-4EB7-AAE4-9907DDC8C8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4477140">
            <a:off x="5526253" y="2779029"/>
            <a:ext cx="1036462" cy="10364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B6DDB6E-3BBC-4D49-B0BE-E141BAB668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6741853">
            <a:off x="4895626" y="3772760"/>
            <a:ext cx="1023466" cy="1023466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68CB4C6-D95D-4DE9-8041-42821C8E9932}"/>
              </a:ext>
            </a:extLst>
          </p:cNvPr>
          <p:cNvCxnSpPr/>
          <p:nvPr/>
        </p:nvCxnSpPr>
        <p:spPr>
          <a:xfrm flipV="1">
            <a:off x="6632620" y="2173870"/>
            <a:ext cx="1469279" cy="10007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84CAF98-C747-4944-853E-C3469371722A}"/>
              </a:ext>
            </a:extLst>
          </p:cNvPr>
          <p:cNvSpPr txBox="1"/>
          <p:nvPr/>
        </p:nvSpPr>
        <p:spPr>
          <a:xfrm rot="19606201">
            <a:off x="6728031" y="1938015"/>
            <a:ext cx="1486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Lim</a:t>
            </a:r>
          </a:p>
          <a:p>
            <a:r>
              <a:rPr lang="en-US" dirty="0" err="1"/>
              <a:t>NDice</a:t>
            </a:r>
            <a:r>
              <a:rPr lang="en-US" dirty="0"/>
              <a:t>-&gt;∞?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BD9C7E7-D400-4420-830B-89DA6CF92398}"/>
              </a:ext>
            </a:extLst>
          </p:cNvPr>
          <p:cNvGrpSpPr/>
          <p:nvPr/>
        </p:nvGrpSpPr>
        <p:grpSpPr>
          <a:xfrm>
            <a:off x="8407288" y="1651845"/>
            <a:ext cx="1371003" cy="1218669"/>
            <a:chOff x="8367806" y="3541781"/>
            <a:chExt cx="1371003" cy="1218669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2A9B1C1-7812-4FF9-B595-BD2287A30D1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20286716">
              <a:off x="8367806" y="3541781"/>
              <a:ext cx="1371003" cy="1218669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BE8B136-0167-463A-9B42-F0675193DF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375" b="92125" l="10000" r="90000">
                          <a14:foregroundMark x1="52875" y1="92125" x2="52875" y2="92125"/>
                          <a14:foregroundMark x1="45750" y1="9375" x2="45750" y2="937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874622" y="3923162"/>
              <a:ext cx="330187" cy="3301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694390"/>
      </p:ext>
    </p:extLst>
  </p:cSld>
  <p:clrMapOvr>
    <a:masterClrMapping/>
  </p:clrMapOvr>
  <p:transition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7B4BB-96F7-4B58-B94E-9F5EC9FFA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2928" y="409334"/>
            <a:ext cx="8610600" cy="1293028"/>
          </a:xfrm>
        </p:spPr>
        <p:txBody>
          <a:bodyPr/>
          <a:lstStyle/>
          <a:p>
            <a:r>
              <a:rPr lang="en-US" dirty="0"/>
              <a:t>Motivation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23E1158-90A6-4586-95D3-2973EA668AAA}"/>
              </a:ext>
            </a:extLst>
          </p:cNvPr>
          <p:cNvGrpSpPr/>
          <p:nvPr/>
        </p:nvGrpSpPr>
        <p:grpSpPr>
          <a:xfrm rot="1282094">
            <a:off x="1869249" y="1177009"/>
            <a:ext cx="1371003" cy="1218669"/>
            <a:chOff x="8367806" y="3541781"/>
            <a:chExt cx="1371003" cy="121866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1AC2178-CF56-455D-8B56-4A1E8020B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286716">
              <a:off x="8367806" y="3541781"/>
              <a:ext cx="1371003" cy="1218669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04B4E0D-F26D-43F1-AD05-DD2D53BD362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375" b="92125" l="10000" r="90000">
                          <a14:foregroundMark x1="52875" y1="92125" x2="52875" y2="92125"/>
                          <a14:foregroundMark x1="45750" y1="9375" x2="45750" y2="937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874622" y="3923162"/>
              <a:ext cx="330187" cy="330187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0E33086-5E34-4927-9846-13A635F28C2C}"/>
              </a:ext>
            </a:extLst>
          </p:cNvPr>
          <p:cNvSpPr txBox="1"/>
          <p:nvPr/>
        </p:nvSpPr>
        <p:spPr>
          <a:xfrm>
            <a:off x="3314839" y="1621449"/>
            <a:ext cx="4546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5.7m true quantum rolls/sec!!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7575C6-372D-4579-B7DB-A24E6BA3991F}"/>
              </a:ext>
            </a:extLst>
          </p:cNvPr>
          <p:cNvSpPr txBox="1"/>
          <p:nvPr/>
        </p:nvSpPr>
        <p:spPr>
          <a:xfrm>
            <a:off x="1532653" y="4971192"/>
            <a:ext cx="94724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does psychokinesis behave when </a:t>
            </a:r>
            <a:r>
              <a:rPr lang="en-US" dirty="0" err="1"/>
              <a:t>NumRolls</a:t>
            </a:r>
            <a:r>
              <a:rPr lang="en-US" dirty="0"/>
              <a:t> becomes huge?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can I make an experiment that takes advantage of this rolling power?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9D4F554-E5F4-4AB6-81C8-1C9B420DBA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0289" y="2860874"/>
            <a:ext cx="969057" cy="96905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0B97A8-FF90-4B5A-8CBB-7875CEDAA781}"/>
              </a:ext>
            </a:extLst>
          </p:cNvPr>
          <p:cNvSpPr txBox="1"/>
          <p:nvPr/>
        </p:nvSpPr>
        <p:spPr>
          <a:xfrm>
            <a:off x="3678507" y="3014778"/>
            <a:ext cx="3818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 makes it as easy as…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1FA687A-6959-481B-B2E5-3BC1210808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39346" y="3473920"/>
            <a:ext cx="3697228" cy="50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928482"/>
      </p:ext>
    </p:extLst>
  </p:cSld>
  <p:clrMapOvr>
    <a:masterClrMapping/>
  </p:clrMapOvr>
  <p:transition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C3D5F-7F4A-468C-83FD-4E3F0C90B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F3EED-FBAA-4E27-BFA0-6113E5AD0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06633"/>
            <a:ext cx="10820400" cy="4024125"/>
          </a:xfrm>
        </p:spPr>
        <p:txBody>
          <a:bodyPr/>
          <a:lstStyle/>
          <a:p>
            <a:r>
              <a:rPr lang="en-US" dirty="0" err="1"/>
              <a:t>Radin</a:t>
            </a:r>
            <a:r>
              <a:rPr lang="en-US" dirty="0"/>
              <a:t> &amp; Nelson– Mind-Matter Interaction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7B9672-512A-481B-B0BB-12060E21B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18" y="2240435"/>
            <a:ext cx="4665775" cy="34072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3DC44C-0BC0-4D5E-81C3-8F3BD28B86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227740"/>
            <a:ext cx="5209308" cy="34326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82E9BE2-484B-458B-A63E-44B1C2371F0B}"/>
              </a:ext>
            </a:extLst>
          </p:cNvPr>
          <p:cNvSpPr txBox="1"/>
          <p:nvPr/>
        </p:nvSpPr>
        <p:spPr>
          <a:xfrm>
            <a:off x="5007429" y="6457890"/>
            <a:ext cx="7184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 err="1"/>
              <a:t>Radin</a:t>
            </a:r>
            <a:r>
              <a:rPr lang="en-US" sz="900" dirty="0"/>
              <a:t>, D. I., and R. D. Nelson. "Meta-analysis of mind-matter interaction experiments: 1959-2000." </a:t>
            </a:r>
            <a:r>
              <a:rPr lang="en-US" sz="900" i="1" dirty="0"/>
              <a:t>Healing, Intention and Energy Medicine. London: Harcourt Health Sciences</a:t>
            </a:r>
            <a:r>
              <a:rPr lang="en-US" sz="900" dirty="0"/>
              <a:t> (2003): 39-48.</a:t>
            </a:r>
          </a:p>
        </p:txBody>
      </p:sp>
    </p:spTree>
    <p:extLst>
      <p:ext uri="{BB962C8B-B14F-4D97-AF65-F5344CB8AC3E}">
        <p14:creationId xmlns:p14="http://schemas.microsoft.com/office/powerpoint/2010/main" val="251252205"/>
      </p:ext>
    </p:extLst>
  </p:cSld>
  <p:clrMapOvr>
    <a:masterClrMapping/>
  </p:clrMapOvr>
  <p:transition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5B81D-0520-45E9-949E-75F2C84E8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2392-3F03-4DC9-9C92-D0AAA53C5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MegaREG</a:t>
            </a:r>
            <a:r>
              <a:rPr lang="en-US" dirty="0"/>
              <a:t> Experiment: Replication and Interpretation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95" y="3075657"/>
            <a:ext cx="4079944" cy="280077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336E77D-E818-4BF0-93B7-B1CF4C2550D5}"/>
              </a:ext>
            </a:extLst>
          </p:cNvPr>
          <p:cNvSpPr/>
          <p:nvPr/>
        </p:nvSpPr>
        <p:spPr>
          <a:xfrm>
            <a:off x="6096000" y="641082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900" dirty="0"/>
              <a:t>Dobyns, Y. H., et al. "The </a:t>
            </a:r>
            <a:r>
              <a:rPr lang="en-US" sz="900" dirty="0" err="1"/>
              <a:t>MegaREG</a:t>
            </a:r>
            <a:r>
              <a:rPr lang="en-US" sz="900" dirty="0"/>
              <a:t> experiment: Replication and interpretation." Journal of Scientific Exploration 18.3 (2004): 369-397.</a:t>
            </a:r>
          </a:p>
        </p:txBody>
      </p:sp>
    </p:spTree>
    <p:extLst>
      <p:ext uri="{BB962C8B-B14F-4D97-AF65-F5344CB8AC3E}">
        <p14:creationId xmlns:p14="http://schemas.microsoft.com/office/powerpoint/2010/main" val="2173464566"/>
      </p:ext>
    </p:extLst>
  </p:cSld>
  <p:clrMapOvr>
    <a:masterClrMapping/>
  </p:clrMapOvr>
  <p:transition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DC0A6-9AE0-4C17-8BF1-42976F096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5207" y="498902"/>
            <a:ext cx="8610600" cy="1293028"/>
          </a:xfrm>
        </p:spPr>
        <p:txBody>
          <a:bodyPr/>
          <a:lstStyle/>
          <a:p>
            <a:r>
              <a:rPr lang="en-US" dirty="0"/>
              <a:t>Experimental Methods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19982" y="2551837"/>
            <a:ext cx="36207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Psi-influenced numbers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Participants attempt to cluster the numbers towards some specific value.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901449" y="2551837"/>
            <a:ext cx="34658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Control numbers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participants are present, computer generates a bunch of random numbers.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978" y="2853716"/>
            <a:ext cx="1345791" cy="115056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511710" y="5184058"/>
            <a:ext cx="95643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 distance from psi value?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Statistically significant difference? (p value &lt;.05?)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3171" y="2046621"/>
            <a:ext cx="813622" cy="57766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0579" y="1750906"/>
            <a:ext cx="1359310" cy="135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231037"/>
      </p:ext>
    </p:extLst>
  </p:cSld>
  <p:clrMapOvr>
    <a:masterClrMapping/>
  </p:clrMapOvr>
  <p:transition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A6C6B-2C49-4E2C-8F67-EAFDD56D1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209201"/>
            <a:ext cx="8610600" cy="1293028"/>
          </a:xfrm>
        </p:spPr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71D44C73-A1DC-4D36-AE33-CE8375E919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32138" y="1502229"/>
            <a:ext cx="5454196" cy="417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851541"/>
      </p:ext>
    </p:extLst>
  </p:cSld>
  <p:clrMapOvr>
    <a:masterClrMapping/>
  </p:clrMapOvr>
  <p:transition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F6B2E-DF92-4A71-848E-761A379BC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819026"/>
            <a:ext cx="8610600" cy="1293028"/>
          </a:xfrm>
        </p:spPr>
        <p:txBody>
          <a:bodyPr/>
          <a:lstStyle/>
          <a:p>
            <a:pPr algn="ctr"/>
            <a:r>
              <a:rPr lang="en-US" dirty="0"/>
              <a:t>Data + Analysis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E9F5E6-90F6-465A-B89A-66DDD227B8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0247" y="1973261"/>
            <a:ext cx="5334000" cy="4024125"/>
          </a:xfrm>
        </p:spPr>
        <p:txBody>
          <a:bodyPr/>
          <a:lstStyle/>
          <a:p>
            <a:r>
              <a:rPr lang="en-US" dirty="0"/>
              <a:t>30 Participants</a:t>
            </a:r>
          </a:p>
          <a:p>
            <a:endParaRPr lang="en-US" dirty="0"/>
          </a:p>
          <a:p>
            <a:r>
              <a:rPr lang="en-US" dirty="0"/>
              <a:t>30*(391 each) = 11,730 colors generated</a:t>
            </a:r>
          </a:p>
          <a:p>
            <a:endParaRPr lang="en-US" dirty="0"/>
          </a:p>
          <a:p>
            <a:r>
              <a:rPr lang="en-US" dirty="0">
                <a:solidFill>
                  <a:schemeClr val="accent4"/>
                </a:solidFill>
              </a:rPr>
              <a:t>Avg. of 423.10 distance from “blue” (TECHNICALLY BEAT THE COMPUTER!)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A4A362-F685-473E-BC93-9C1A9DA394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16980" y="1973261"/>
            <a:ext cx="5334000" cy="4024125"/>
          </a:xfrm>
        </p:spPr>
        <p:txBody>
          <a:bodyPr/>
          <a:lstStyle/>
          <a:p>
            <a:r>
              <a:rPr lang="en-US" dirty="0"/>
              <a:t>Control</a:t>
            </a:r>
          </a:p>
          <a:p>
            <a:endParaRPr lang="en-US" dirty="0"/>
          </a:p>
          <a:p>
            <a:r>
              <a:rPr lang="en-US" dirty="0"/>
              <a:t>3,485,726,894 colors generated in 30 seconds.</a:t>
            </a:r>
          </a:p>
          <a:p>
            <a:r>
              <a:rPr lang="en-US" dirty="0"/>
              <a:t>Very distributed</a:t>
            </a:r>
          </a:p>
          <a:p>
            <a:r>
              <a:rPr lang="en-US" dirty="0"/>
              <a:t>Avg. of 424.40 distance from “blue”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285721" y="5497059"/>
            <a:ext cx="5294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 value of 0.3807, though…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9B7EA5-218E-4887-991A-B4EFE7A75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2340" y="5339991"/>
            <a:ext cx="762575" cy="4408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C6B611D-5772-4815-9581-0798146A38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8215" y="3202793"/>
            <a:ext cx="772063" cy="660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590864"/>
      </p:ext>
    </p:extLst>
  </p:cSld>
  <p:clrMapOvr>
    <a:masterClrMapping/>
  </p:clrMapOvr>
  <p:transition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Null hypothesis supported.</a:t>
            </a:r>
          </a:p>
          <a:p>
            <a:endParaRPr lang="en-US" dirty="0"/>
          </a:p>
          <a:p>
            <a:r>
              <a:rPr lang="en-US" dirty="0"/>
              <a:t>There is still hope!</a:t>
            </a:r>
          </a:p>
          <a:p>
            <a:endParaRPr lang="en-US" dirty="0"/>
          </a:p>
          <a:p>
            <a:r>
              <a:rPr lang="en-US" dirty="0"/>
              <a:t>Consistency in replication?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251025"/>
      </p:ext>
    </p:extLst>
  </p:cSld>
  <p:clrMapOvr>
    <a:masterClrMapping/>
  </p:clrMapOvr>
  <p:transition>
    <p:pull/>
  </p:transition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617</TotalTime>
  <Words>660</Words>
  <Application>Microsoft Office PowerPoint</Application>
  <PresentationFormat>Widescreen</PresentationFormat>
  <Paragraphs>96</Paragraphs>
  <Slides>10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Century Gothic</vt:lpstr>
      <vt:lpstr>Vapor Trail</vt:lpstr>
      <vt:lpstr>Psychokinesis &amp; color</vt:lpstr>
      <vt:lpstr>Motivation</vt:lpstr>
      <vt:lpstr>Motivation</vt:lpstr>
      <vt:lpstr>Background Literature</vt:lpstr>
      <vt:lpstr>Background Literature</vt:lpstr>
      <vt:lpstr>Experimental Methods</vt:lpstr>
      <vt:lpstr>Demo</vt:lpstr>
      <vt:lpstr>Data + Analysis</vt:lpstr>
      <vt:lpstr>Conclusions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Psychokinesis + color</dc:title>
  <dc:creator>Fiola, Jacob (CAI - Mission)</dc:creator>
  <cp:lastModifiedBy>Fiola, Jacob (CAI - Mission)</cp:lastModifiedBy>
  <cp:revision>38</cp:revision>
  <dcterms:created xsi:type="dcterms:W3CDTF">2018-04-22T20:30:25Z</dcterms:created>
  <dcterms:modified xsi:type="dcterms:W3CDTF">2018-04-24T14:43:40Z</dcterms:modified>
</cp:coreProperties>
</file>

<file path=docProps/thumbnail.jpeg>
</file>